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43"/>
  </p:notesMasterIdLst>
  <p:sldIdLst>
    <p:sldId id="256" r:id="rId5"/>
    <p:sldId id="257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6" r:id="rId24"/>
    <p:sldId id="304" r:id="rId25"/>
    <p:sldId id="305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282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3374D542-6E3E-455F-9BFB-B45891911720}">
          <p14:sldIdLst>
            <p14:sldId id="256"/>
            <p14:sldId id="257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6"/>
            <p14:sldId id="304"/>
            <p14:sldId id="305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6600CC"/>
    <a:srgbClr val="FF3399"/>
    <a:srgbClr val="FF00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5407" autoAdjust="0"/>
  </p:normalViewPr>
  <p:slideViewPr>
    <p:cSldViewPr snapToGrid="0">
      <p:cViewPr varScale="1">
        <p:scale>
          <a:sx n="87" d="100"/>
          <a:sy n="87" d="100"/>
        </p:scale>
        <p:origin x="42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3FCC2-4E7A-4671-AA79-177CB194E449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1C38D-F26D-4167-83EF-8774BC62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5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45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238323-0ADF-4328-9564-AEB5DFD80DB6}"/>
              </a:ext>
            </a:extLst>
          </p:cNvPr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776FAE-C8F8-44A1-8BC7-9EB948371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3500"/>
            <a:ext cx="9144000" cy="1790700"/>
          </a:xfrm>
        </p:spPr>
        <p:txBody>
          <a:bodyPr vert="horz" lIns="91440" tIns="0" rIns="91440" bIns="0" rtlCol="0" anchor="t" anchorCtr="0">
            <a:noAutofit/>
          </a:bodyPr>
          <a:lstStyle>
            <a:lvl1pPr>
              <a:lnSpc>
                <a:spcPct val="100000"/>
              </a:lnSpc>
              <a:defRPr lang="en-US" sz="4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7900C6-1C2C-4612-8672-356C6DDFD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28009"/>
            <a:ext cx="9144000" cy="1287675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lang="en-US" sz="24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>
              <a:lnSpc>
                <a:spcPct val="150000"/>
              </a:lnSpc>
              <a:spcAft>
                <a:spcPts val="1200"/>
              </a:spcAft>
            </a:pPr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74E620-B44E-41FF-8FA1-D955BD69C0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" r="13926" b="71478"/>
          <a:stretch/>
        </p:blipFill>
        <p:spPr>
          <a:xfrm>
            <a:off x="342899" y="4546601"/>
            <a:ext cx="11715751" cy="202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4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A2570-7517-4576-B836-E4E6D3E74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9B673-4507-4B72-871E-00189078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3" y="1604211"/>
            <a:ext cx="10983131" cy="4572752"/>
          </a:xfrm>
        </p:spPr>
        <p:txBody>
          <a:bodyPr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B8AB91F-D739-4DD5-859B-B16B125BE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034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A2570-7517-4576-B836-E4E6D3E74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9B673-4507-4B72-871E-00189078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3" y="1604211"/>
            <a:ext cx="10983131" cy="4572752"/>
          </a:xfrm>
        </p:spPr>
        <p:txBody>
          <a:bodyPr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770BB0-A521-41C6-A0AE-BEE679D2A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46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F89203F-46EF-44A2-956A-7FF6AF93BE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D47175-944E-463B-ABBB-06669A473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862" y="1507068"/>
            <a:ext cx="3192379" cy="4669896"/>
          </a:xfrm>
        </p:spPr>
        <p:txBody>
          <a:bodyPr anchor="ctr"/>
          <a:lstStyle>
            <a:lvl1pPr marL="0" indent="0" algn="l">
              <a:lnSpc>
                <a:spcPct val="150000"/>
              </a:lnSpc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 algn="l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0725B0-0DB7-41CE-9C4C-39E8D0F6325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95537" y="1507068"/>
            <a:ext cx="7143905" cy="4669896"/>
          </a:xfrm>
        </p:spPr>
        <p:txBody>
          <a:bodyPr anchor="ctr"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9E63483-559C-4A6F-B04F-D6C56A3CC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944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82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0017C897-2775-4930-B0BE-BEB724532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815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258610D-0376-4D1E-8ED8-29382288BB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83"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1C16CD2-606C-441E-BBA3-51767980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3501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67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5FD28E-AEC9-43B8-86F4-9CD3C41D49D7}"/>
              </a:ext>
            </a:extLst>
          </p:cNvPr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AFE014-E3CD-4B9A-A705-F1CADD8F4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448628"/>
            <a:ext cx="10983132" cy="7477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DE5F7-8A52-43AD-8F30-F13CF5450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C85AE-A002-4BA3-8D90-3960ED0FF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4E560-77BF-4D1A-B6E7-CD55CE12B1B8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03AA5-C732-4ECB-88D6-DAA20E2C1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80433-CBB5-49C5-B032-5A800E5D0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2A06DA-7FF5-4DDE-94D0-63A83DB241E8}"/>
              </a:ext>
            </a:extLst>
          </p:cNvPr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51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2" r:id="rId4"/>
    <p:sldLayoutId id="2147483660" r:id="rId5"/>
    <p:sldLayoutId id="2147483662" r:id="rId6"/>
    <p:sldLayoutId id="2147483661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F8D61-9318-4DC8-A868-2B1BFDD2B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9033"/>
            <a:ext cx="9144000" cy="1869996"/>
          </a:xfrm>
        </p:spPr>
        <p:txBody>
          <a:bodyPr/>
          <a:lstStyle/>
          <a:p>
            <a:r>
              <a:rPr lang="th-TH" sz="6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วิชา โปรแกรมสำเร็จรูปทางสถิติ </a:t>
            </a:r>
            <a:br>
              <a:rPr lang="th-TH" sz="6000" b="1" dirty="0">
                <a:latin typeface="SP SUAN DUSIT" panose="02000000000000000000" pitchFamily="2" charset="0"/>
                <a:cs typeface="SP SUAN DUSIT" panose="02000000000000000000" pitchFamily="2" charset="0"/>
              </a:rPr>
            </a:br>
            <a:r>
              <a:rPr lang="th-TH" sz="6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(2204-2109)</a:t>
            </a:r>
            <a:endParaRPr lang="en-US" sz="6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22DE6-C2BE-4B53-BC28-C43EBD005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9648" y="3203497"/>
            <a:ext cx="9496541" cy="745476"/>
          </a:xfrm>
        </p:spPr>
        <p:txBody>
          <a:bodyPr/>
          <a:lstStyle/>
          <a:p>
            <a:pPr algn="r"/>
            <a:r>
              <a:rPr lang="th-TH" sz="4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บทที่ 10 การสร้างไฟล์ข้อมูลจากแบบสอบถาม</a:t>
            </a:r>
          </a:p>
        </p:txBody>
      </p:sp>
      <p:sp>
        <p:nvSpPr>
          <p:cNvPr id="5" name="About">
            <a:extLst>
              <a:ext uri="{FF2B5EF4-FFF2-40B4-BE49-F238E27FC236}">
                <a16:creationId xmlns:a16="http://schemas.microsoft.com/office/drawing/2014/main" id="{566FA85D-3B0A-4E0C-B8AC-042993910A93}"/>
              </a:ext>
            </a:extLst>
          </p:cNvPr>
          <p:cNvSpPr txBox="1">
            <a:spLocks/>
          </p:cNvSpPr>
          <p:nvPr/>
        </p:nvSpPr>
        <p:spPr>
          <a:xfrm>
            <a:off x="7370284" y="4870002"/>
            <a:ext cx="4402115" cy="4952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rgbClr val="408E93"/>
                </a:solidFill>
                <a:latin typeface="Agency FB" panose="020B0503020202020204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>
              <a:spcBef>
                <a:spcPts val="1000"/>
              </a:spcBef>
            </a:pPr>
            <a:r>
              <a:rPr lang="en-US" sz="18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Asst. Prof. Juthawut </a:t>
            </a:r>
            <a:r>
              <a:rPr lang="en-US" sz="18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Chantharamalee</a:t>
            </a:r>
            <a:endParaRPr lang="en-US" sz="18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FE0F52F-ADF1-4011-A51B-92383D0AB7F8}"/>
              </a:ext>
            </a:extLst>
          </p:cNvPr>
          <p:cNvSpPr txBox="1">
            <a:spLocks/>
          </p:cNvSpPr>
          <p:nvPr/>
        </p:nvSpPr>
        <p:spPr>
          <a:xfrm>
            <a:off x="7370284" y="5138908"/>
            <a:ext cx="4402115" cy="10234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200" dirty="0"/>
              <a:t>Assistant Professor in Computer Science                        (Chairperson of B.Sc. Program in Computer Science)              Office. </a:t>
            </a:r>
            <a:r>
              <a:rPr lang="en-US" sz="1200" dirty="0" err="1"/>
              <a:t>Suan</a:t>
            </a:r>
            <a:r>
              <a:rPr lang="en-US" sz="1200" dirty="0"/>
              <a:t> Dusit University, Phone. (+66) 2244-5691             Email. juthawut_cha@dusit.ac.th, jchantharamalee@gmail.com </a:t>
            </a:r>
            <a:endParaRPr lang="en-US" sz="1200" u="sng" dirty="0"/>
          </a:p>
        </p:txBody>
      </p:sp>
    </p:spTree>
    <p:extLst>
      <p:ext uri="{BB962C8B-B14F-4D97-AF65-F5344CB8AC3E}">
        <p14:creationId xmlns:p14="http://schemas.microsoft.com/office/powerpoint/2010/main" val="2997580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795B-A93A-416C-8052-FAF4D90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10.2 ขั้นตอนการสร้างไฟล์ข้อมูล</a:t>
            </a:r>
            <a:endParaRPr lang="en-US" sz="44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" name="TextBox 3D 1">
            <a:extLst>
              <a:ext uri="{FF2B5EF4-FFF2-40B4-BE49-F238E27FC236}">
                <a16:creationId xmlns:a16="http://schemas.microsoft.com/office/drawing/2014/main" id="{793D8DEF-3B62-4E96-9D4A-0030ACE85CE5}"/>
              </a:ext>
            </a:extLst>
          </p:cNvPr>
          <p:cNvSpPr txBox="1">
            <a:spLocks/>
          </p:cNvSpPr>
          <p:nvPr/>
        </p:nvSpPr>
        <p:spPr>
          <a:xfrm>
            <a:off x="750317" y="1289124"/>
            <a:ext cx="113241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-Numeric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เป็นตัวแปรชนิดตัวเลข รวมทั้งเครื่องหมายบวกหรือลบที่อยู่หน้าตัวเลข และรวมถึงจุดทศนิยม ถ้าเลือก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Numeric </a:t>
            </a: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  จะต้องกำหนดความกว้าง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Width)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และจำนวนหลักของตัวเลขหลักทศนิยม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Decimal Place)</a:t>
            </a:r>
          </a:p>
          <a:p>
            <a:pPr algn="thaiDist"/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Comma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ตัวแปรชนิด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Comma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รวมถึงตัวเลข เครื่องหมาย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Comma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คั่นหลักพัน</a:t>
            </a:r>
          </a:p>
          <a:p>
            <a:pPr algn="thaiDist"/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Dot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ตัวแปรชนิด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Dot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รวมถึงตัวเลข เครื่องหมายบวกหรือลบที่อยู่หน้าตัวเลขและมีเครื่องหมาย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Comma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จำนวน 1 ตัว สำหรับ</a:t>
            </a:r>
          </a:p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แสดงจุดทศนิยม และใช้เครื่องหมายจุดสำหรับคั่นเลขหลักพัน กรณีที่ป้อนข้อมูลโดยไม่ใส่จุด เครื่องจะใส่ให้โดยอัตโนมัติ</a:t>
            </a:r>
          </a:p>
          <a:p>
            <a:pPr algn="thaiDist"/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Scientific Notation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เป็นตัวแปรที่มีค่าเป็นตัวเลขและสัญลักษณ์ทางวิทยาศาสตร์ เช่น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E,D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รวมถึงเครื่องหมายบวก และเ</a:t>
            </a:r>
          </a:p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                 ครืองหมายลบเช่น 123ม 123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E5 123E-6 123E+2</a:t>
            </a:r>
          </a:p>
          <a:p>
            <a:pPr algn="thaiDist"/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Dollar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เป็นตัวแปรชนิดตัวเลขและหมายถึงจำนวนเงินที่รวมถึงเครื่องหมาย $ ให้อัตโนมัติ</a:t>
            </a:r>
          </a:p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Custom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ส่วนของ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Custom Currency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แบ่งออกเป็น 5 รูปแบบคือ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CCA CCB CCC CCD CCE</a:t>
            </a:r>
          </a:p>
          <a:p>
            <a:pPr algn="thaiDist"/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Strong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เป็นตัวแปรที่มีค่าเป็นตัวตัวอักษร หรือเครื่องหมายต่าง ๆ กรณีที่เลือกประเภท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String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จะต้องกำหนดความกว้างด้วย</a:t>
            </a:r>
            <a:endParaRPr lang="en-US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894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795B-A93A-416C-8052-FAF4D90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10.2 ขั้นตอนการสร้างไฟล์ข้อมูล</a:t>
            </a:r>
            <a:endParaRPr lang="en-US" sz="44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" name="TextBox 3D 1">
            <a:extLst>
              <a:ext uri="{FF2B5EF4-FFF2-40B4-BE49-F238E27FC236}">
                <a16:creationId xmlns:a16="http://schemas.microsoft.com/office/drawing/2014/main" id="{793D8DEF-3B62-4E96-9D4A-0030ACE85CE5}"/>
              </a:ext>
            </a:extLst>
          </p:cNvPr>
          <p:cNvSpPr txBox="1">
            <a:spLocks/>
          </p:cNvSpPr>
          <p:nvPr/>
        </p:nvSpPr>
        <p:spPr>
          <a:xfrm>
            <a:off x="750317" y="1289124"/>
            <a:ext cx="108372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6. Width (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การกำหนดขนาดของตัวแปร) เป็นการก-หนดความกว้างหรือจำนวนหลักค่าในตัวแปร เมื่อคลิดที่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Cell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ใน </a:t>
            </a:r>
            <a:endParaRPr lang="en-US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Column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ของ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Type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String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จะไม่สามา</a:t>
            </a:r>
            <a:r>
              <a:rPr lang="th-TH" sz="28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ถำ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กำหนดความกว้างของตัวแปร</a:t>
            </a:r>
          </a:p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7.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Decimals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เป็นการกำหนดจำนวนหลักหลังจุดทศนิยมของค่าในตัวแปร เมื่อคลิดที่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Cell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ใน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Column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ของ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Decimals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จะ</a:t>
            </a:r>
          </a:p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สามารถเปลี่ยนจำนวนหลักหลักงจุดทศนิยมแต่กำหนดประเภทของตัวแปรใน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Column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ของ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Type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String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จะไม่</a:t>
            </a:r>
          </a:p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สามารถกำหนดค่า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Decimals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ได้</a:t>
            </a:r>
          </a:p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8. การกำหนด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Label (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ความหมายของตัวแปร)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Label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Column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ที่ใช้ระบุความหมายของตัวแปรเนื่องจากชื่อตัวแปร</a:t>
            </a:r>
          </a:p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บางครั้งอาจใช้ชื่อย่อ จึงควรระบุความหมายที่แท้จริงของตัวแปรไว้ และนำไปใช้แสดงในผลลัพธ์</a:t>
            </a:r>
          </a:p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9. การกำหนด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Value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เป็นส่วนที่ใช้ระบุค่าและความหมายของตัวแปรในกรณีที่ ตัวแปรเป็นตัวแปรเชิงกลุ่ม ไม่ว่าจะเป็น </a:t>
            </a:r>
            <a:endParaRPr lang="en-US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Nominal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Ordinal</a:t>
            </a:r>
          </a:p>
        </p:txBody>
      </p:sp>
    </p:spTree>
    <p:extLst>
      <p:ext uri="{BB962C8B-B14F-4D97-AF65-F5344CB8AC3E}">
        <p14:creationId xmlns:p14="http://schemas.microsoft.com/office/powerpoint/2010/main" val="2216228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795B-A93A-416C-8052-FAF4D90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10.2 ขั้นตอนการสร้างไฟล์ข้อมูล</a:t>
            </a:r>
            <a:endParaRPr lang="en-US" sz="44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87A63C9-F25E-4F54-A167-3218CEFF2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2" y="1421807"/>
            <a:ext cx="9820275" cy="5248275"/>
          </a:xfrm>
          <a:prstGeom prst="rect">
            <a:avLst/>
          </a:prstGeom>
          <a:ln w="38100" cap="sq">
            <a:solidFill>
              <a:srgbClr val="FF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114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795B-A93A-416C-8052-FAF4D90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10.2 ขั้นตอนการสร้างไฟล์ข้อมูล</a:t>
            </a:r>
            <a:endParaRPr lang="en-US" sz="44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" name="TextBox 3D 1">
            <a:extLst>
              <a:ext uri="{FF2B5EF4-FFF2-40B4-BE49-F238E27FC236}">
                <a16:creationId xmlns:a16="http://schemas.microsoft.com/office/drawing/2014/main" id="{793D8DEF-3B62-4E96-9D4A-0030ACE85CE5}"/>
              </a:ext>
            </a:extLst>
          </p:cNvPr>
          <p:cNvSpPr txBox="1">
            <a:spLocks/>
          </p:cNvSpPr>
          <p:nvPr/>
        </p:nvSpPr>
        <p:spPr>
          <a:xfrm>
            <a:off x="750317" y="1289124"/>
            <a:ext cx="108372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10. การกำหนดค่าสูญหาย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Missing Value)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เนื่องจากในการเก็บรวบรวมข้อมูลจะมีข้อมูลบางส่วนสูญหายไปหรือผู้ที่</a:t>
            </a:r>
          </a:p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ป้อนข้อมูลทำการป้อนข้อมูลไม่ครบ เมื่อคลิกที่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Cell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ใน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Column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ของ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Missing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จะได้หน้าจอดังนี้</a:t>
            </a:r>
          </a:p>
          <a:p>
            <a:pPr algn="thaiDist"/>
            <a:r>
              <a:rPr lang="th-TH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	No missing  </a:t>
            </a:r>
            <a:r>
              <a:rPr lang="th-TH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กรณีที่ไม่มีการพิมพ์ข้อมูล ในโปรแกรม </a:t>
            </a:r>
            <a:r>
              <a:rPr lang="en-US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SPSS </a:t>
            </a:r>
            <a:r>
              <a:rPr lang="th-TH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จะให้</a:t>
            </a:r>
          </a:p>
          <a:p>
            <a:pPr algn="thaiDist"/>
            <a:r>
              <a:rPr lang="th-TH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	Values </a:t>
            </a:r>
            <a:r>
              <a:rPr lang="th-TH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เป็นจุด (.) ซึ่งหมายถึง </a:t>
            </a:r>
            <a:r>
              <a:rPr lang="en-US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System – missing value</a:t>
            </a:r>
          </a:p>
          <a:p>
            <a:pPr algn="thaiDist"/>
            <a:r>
              <a:rPr lang="en-US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	Discrete missing values </a:t>
            </a:r>
            <a:r>
              <a:rPr lang="th-TH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ผู้ใช้เป็นผู้กำหนดรหัสของ </a:t>
            </a:r>
            <a:r>
              <a:rPr lang="en-US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missing </a:t>
            </a:r>
            <a:r>
              <a:rPr lang="en-US" sz="2800" b="1" dirty="0" err="1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gv</a:t>
            </a:r>
            <a:r>
              <a:rPr lang="en-US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’</a:t>
            </a:r>
          </a:p>
          <a:p>
            <a:pPr algn="thaiDist"/>
            <a:r>
              <a:rPr lang="en-US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	Range plus one </a:t>
            </a:r>
            <a:r>
              <a:rPr lang="th-TH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กรณีที่มีการกำหนดให้ผู้ตอบคำถามไม่ต้องตอบ</a:t>
            </a:r>
          </a:p>
          <a:p>
            <a:pPr algn="thaiDist"/>
            <a:r>
              <a:rPr lang="th-TH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	Optimal discrete </a:t>
            </a:r>
            <a:r>
              <a:rPr lang="th-TH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คำถามบางข้อ ให้กำหนดรหัสของคำถามที่ไม่</a:t>
            </a:r>
          </a:p>
          <a:p>
            <a:pPr algn="thaiDist"/>
            <a:r>
              <a:rPr lang="th-TH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	Missing value </a:t>
            </a:r>
            <a:r>
              <a:rPr lang="th-TH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ตอบนั้นไว้อีกรหัสหนึ่ง</a:t>
            </a:r>
          </a:p>
          <a:p>
            <a:pPr algn="thaiDist"/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342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795B-A93A-416C-8052-FAF4D90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10.2 ขั้นตอนการสร้างไฟล์ข้อมูล</a:t>
            </a:r>
            <a:endParaRPr lang="en-US" sz="44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8144F43-14A2-48DD-A2E2-DD422A920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65" y="1401266"/>
            <a:ext cx="9791700" cy="5267325"/>
          </a:xfrm>
          <a:prstGeom prst="rect">
            <a:avLst/>
          </a:prstGeom>
          <a:ln w="38100" cap="sq">
            <a:solidFill>
              <a:srgbClr val="FF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355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795B-A93A-416C-8052-FAF4D90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10.2 ขั้นตอนการสร้างไฟล์ข้อมูล</a:t>
            </a:r>
            <a:endParaRPr lang="en-US" sz="44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" name="TextBox 3D 1">
            <a:extLst>
              <a:ext uri="{FF2B5EF4-FFF2-40B4-BE49-F238E27FC236}">
                <a16:creationId xmlns:a16="http://schemas.microsoft.com/office/drawing/2014/main" id="{793D8DEF-3B62-4E96-9D4A-0030ACE85CE5}"/>
              </a:ext>
            </a:extLst>
          </p:cNvPr>
          <p:cNvSpPr txBox="1">
            <a:spLocks/>
          </p:cNvSpPr>
          <p:nvPr/>
        </p:nvSpPr>
        <p:spPr>
          <a:xfrm>
            <a:off x="750317" y="1289124"/>
            <a:ext cx="108372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11. การกำหนดความกว้างของ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Column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โปรแกรม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SPSS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จะกำหนดความกว้างของ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Column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 8 ซึ่งผู้ใช้สามารถ</a:t>
            </a:r>
          </a:p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เปลี่ยนแปลงความกว้างของ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Column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น้อยกว่าของตัวแปร บนหน้าจอจะแสดงบนหน้าจอเท่านั้น กรณีที่กำหนดความ</a:t>
            </a:r>
          </a:p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กว้างของ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Clung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น้อยกว่าความกว้างของตัวแปร บนหน้าจอจะแสดงค่าของข้อมูลไม่ครบ แต่ไม่มีผลกระทบต่อข้อมูลที่</a:t>
            </a:r>
          </a:p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เก็บอยู่ในเครื่อง</a:t>
            </a:r>
          </a:p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12. การกำหนดตำแหน่งของข้อมูล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Align)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เป็นการกำหนดตำแหน่งการวางข้อมูลใน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Cell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ซึ่งจะมีผลเฉพาะบนหน้าจอ</a:t>
            </a:r>
          </a:p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เท่านั้น โดยคลิกที่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Align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จะปรากฏทางบเลือก 3 ทาง คือ</a:t>
            </a:r>
          </a:p>
          <a:p>
            <a:pPr algn="thaiDist"/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en-US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Left </a:t>
            </a:r>
            <a:r>
              <a:rPr lang="th-TH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ให้ข้อมูลชิดซ้ายของ </a:t>
            </a:r>
            <a:r>
              <a:rPr lang="en-US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Cell</a:t>
            </a:r>
          </a:p>
          <a:p>
            <a:pPr algn="thaiDist"/>
            <a:r>
              <a:rPr lang="en-US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	Right </a:t>
            </a:r>
            <a:r>
              <a:rPr lang="th-TH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ให้ข้อมูลชิดขวาของ </a:t>
            </a:r>
            <a:r>
              <a:rPr lang="en-US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Cell</a:t>
            </a:r>
          </a:p>
          <a:p>
            <a:pPr algn="thaiDist"/>
            <a:r>
              <a:rPr lang="en-US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	Center </a:t>
            </a:r>
            <a:r>
              <a:rPr lang="th-TH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ให้ข้อมูลอยู่ตรงกลางของ </a:t>
            </a:r>
            <a:r>
              <a:rPr lang="en-US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Cell</a:t>
            </a:r>
            <a:endParaRPr lang="th-TH" sz="2800" b="1" dirty="0">
              <a:solidFill>
                <a:srgbClr val="00206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795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795B-A93A-416C-8052-FAF4D90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10.2 ขั้นตอนการสร้างไฟล์ข้อมูล</a:t>
            </a:r>
            <a:endParaRPr lang="en-US" sz="44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C2BA618E-34B9-4B6D-A53B-2EE24BE0E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2" y="1406028"/>
            <a:ext cx="9782175" cy="5257800"/>
          </a:xfrm>
          <a:prstGeom prst="rect">
            <a:avLst/>
          </a:prstGeom>
          <a:ln w="38100" cap="sq">
            <a:solidFill>
              <a:srgbClr val="FF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698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795B-A93A-416C-8052-FAF4D90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10.2 ขั้นตอนการสร้างไฟล์ข้อมูล</a:t>
            </a:r>
            <a:endParaRPr lang="en-US" sz="44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" name="TextBox 3D 1">
            <a:extLst>
              <a:ext uri="{FF2B5EF4-FFF2-40B4-BE49-F238E27FC236}">
                <a16:creationId xmlns:a16="http://schemas.microsoft.com/office/drawing/2014/main" id="{793D8DEF-3B62-4E96-9D4A-0030ACE85CE5}"/>
              </a:ext>
            </a:extLst>
          </p:cNvPr>
          <p:cNvSpPr txBox="1">
            <a:spLocks/>
          </p:cNvSpPr>
          <p:nvPr/>
        </p:nvSpPr>
        <p:spPr>
          <a:xfrm>
            <a:off x="750317" y="1289124"/>
            <a:ext cx="108372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11. การกำหนดความกว้างของ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Column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โปรแกรม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SPSS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จะกำหนดความกว้างของ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Column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 8 ซึ่งผู้ใช้สามารถ</a:t>
            </a:r>
          </a:p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เปลี่ยนแปลงความกว้างของ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Column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น้อยกว่าของตัวแปร บนหน้าจอจะแสดงบนหน้าจอเท่านั้น กรณีที่กำหนดความ</a:t>
            </a:r>
          </a:p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กว้างของ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Clung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น้อยกว่าความกว้างของตัวแปร บนหน้าจอจะแสดงค่าของข้อมูลไม่ครบ แต่ไม่มีผลกระทบต่อข้อมูลที่</a:t>
            </a:r>
          </a:p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เก็บอยู่ในเครื่อง</a:t>
            </a:r>
          </a:p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12. การกำหนดตำแหน่งของข้อมูล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Align)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เป็นการกำหนดตำแหน่งการวางข้อมูลใน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Cell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ซึ่งจะมีผลเฉพาะบนหน้าจอ</a:t>
            </a:r>
          </a:p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เท่านั้น โดยคลิกที่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Align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จะปรากฏทางบเลือก 3 ทาง คือ</a:t>
            </a:r>
          </a:p>
          <a:p>
            <a:pPr algn="thaiDist"/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en-US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Left </a:t>
            </a:r>
            <a:r>
              <a:rPr lang="th-TH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ให้ข้อมูลชิดซ้ายของ </a:t>
            </a:r>
            <a:r>
              <a:rPr lang="en-US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Cell</a:t>
            </a:r>
          </a:p>
          <a:p>
            <a:pPr algn="thaiDist"/>
            <a:r>
              <a:rPr lang="en-US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	Right </a:t>
            </a:r>
            <a:r>
              <a:rPr lang="th-TH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ให้ข้อมูลชิดขวาของ </a:t>
            </a:r>
            <a:r>
              <a:rPr lang="en-US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Cell</a:t>
            </a:r>
          </a:p>
          <a:p>
            <a:pPr algn="thaiDist"/>
            <a:r>
              <a:rPr lang="en-US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	Center </a:t>
            </a:r>
            <a:r>
              <a:rPr lang="th-TH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ให้ข้อมูลอยู่ตรงกลางของ </a:t>
            </a:r>
            <a:r>
              <a:rPr lang="en-US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Cell</a:t>
            </a:r>
            <a:endParaRPr lang="th-TH" sz="2800" b="1" dirty="0">
              <a:solidFill>
                <a:srgbClr val="00206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108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795B-A93A-416C-8052-FAF4D90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10.2 ขั้นตอนการสร้างไฟล์ข้อมูล</a:t>
            </a:r>
            <a:endParaRPr lang="en-US" sz="44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" name="TextBox 3D 1">
            <a:extLst>
              <a:ext uri="{FF2B5EF4-FFF2-40B4-BE49-F238E27FC236}">
                <a16:creationId xmlns:a16="http://schemas.microsoft.com/office/drawing/2014/main" id="{793D8DEF-3B62-4E96-9D4A-0030ACE85CE5}"/>
              </a:ext>
            </a:extLst>
          </p:cNvPr>
          <p:cNvSpPr txBox="1">
            <a:spLocks/>
          </p:cNvSpPr>
          <p:nvPr/>
        </p:nvSpPr>
        <p:spPr>
          <a:xfrm>
            <a:off x="750317" y="1289124"/>
            <a:ext cx="108372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13. การกำหนด</a:t>
            </a:r>
            <a:r>
              <a:rPr lang="th-TH" sz="28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สเกล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ของข้อมูล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Measure)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ทำได้โดยคลิกที่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Measure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จะปรกฏทางเลือก 3 ทางคือ</a:t>
            </a:r>
          </a:p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en-US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Scale </a:t>
            </a:r>
            <a:r>
              <a:rPr lang="th-TH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หมายถึงข้อมูล </a:t>
            </a:r>
            <a:r>
              <a:rPr lang="en-US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Interval </a:t>
            </a:r>
            <a:r>
              <a:rPr lang="th-TH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หรือ </a:t>
            </a:r>
            <a:r>
              <a:rPr lang="en-US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Ratio 	Ordinal </a:t>
            </a:r>
            <a:r>
              <a:rPr lang="th-TH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หมายถึงข้อมูล </a:t>
            </a:r>
            <a:r>
              <a:rPr lang="en-US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Ordinal</a:t>
            </a:r>
          </a:p>
          <a:p>
            <a:pPr algn="thaiDist"/>
            <a:r>
              <a:rPr lang="en-US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	Nominal  </a:t>
            </a:r>
            <a:r>
              <a:rPr lang="th-TH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หมายถึงข้อมูล </a:t>
            </a:r>
            <a:r>
              <a:rPr lang="en-US" sz="2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Nominal</a:t>
            </a:r>
            <a:endParaRPr lang="th-TH" sz="2800" b="1" dirty="0">
              <a:solidFill>
                <a:srgbClr val="00206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C2276C9E-ABFC-4EDC-8364-F1410023F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909" y="2812996"/>
            <a:ext cx="6703228" cy="3596376"/>
          </a:xfrm>
          <a:prstGeom prst="rect">
            <a:avLst/>
          </a:prstGeom>
          <a:ln w="38100" cap="sq">
            <a:solidFill>
              <a:srgbClr val="FF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459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795B-A93A-416C-8052-FAF4D90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10.2 ขั้นตอนการสร้างไฟล์ข้อมูล</a:t>
            </a:r>
            <a:endParaRPr lang="en-US" sz="44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" name="TextBox 3D 1">
            <a:extLst>
              <a:ext uri="{FF2B5EF4-FFF2-40B4-BE49-F238E27FC236}">
                <a16:creationId xmlns:a16="http://schemas.microsoft.com/office/drawing/2014/main" id="{793D8DEF-3B62-4E96-9D4A-0030ACE85CE5}"/>
              </a:ext>
            </a:extLst>
          </p:cNvPr>
          <p:cNvSpPr txBox="1">
            <a:spLocks/>
          </p:cNvSpPr>
          <p:nvPr/>
        </p:nvSpPr>
        <p:spPr>
          <a:xfrm>
            <a:off x="750317" y="1289124"/>
            <a:ext cx="1083724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u="sng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ขั้นตอนที่ 2</a:t>
            </a:r>
            <a:r>
              <a:rPr lang="th-TH" sz="32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การป้อนข้อมูลให้กับตัวแปร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เมื่อสร้างตัวแปรทุกตัวใน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Variable View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แล้วทำการป้อนข้อมูลจากแบบสอบถามได้โดยการคลิกที่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Data  View Tab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จะพบว่าชื่อตัวแปรอยู่ในแต่ละ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Column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ซึ่งหน้าจอของ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Data View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ประกอบด้วย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Row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หรือบรรทัด โดยที่ 1 บรรทัด หมายถึงแบบสอบถาม 1 ชุด ที่ได้จากการสอบถาม ตัวอย่าง 1 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ตัวอย่าง ถ้ามีแบบสอบถาม 100 ชุด หน้าจอนี้จะต้องมี 100 บรรทัด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คอลัมน์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Column)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หมายถึงตัวแปร โดยที่ 1 คอลัมน์ คือ 1 ตัวแปร ซึ่งจะมีชื่อตัวแปรอยู่เพียงค่าเดียว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เท่านั้น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เซล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Cell)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เป็นส่วนที่ตัดกันของ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Row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Column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แต่ละ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Cell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จะมีค่าของตัวแปรเพียงค่าเดียวเท่านั้น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ไฟล์ข้อมูล หมายถึงขนาดของข้อมูลชุดหนึ่ง ๆ ทั้งหมด เช่นถ้ามีจำนวนแบบสอบถาม 100 ชุดและมีตัว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แปร 10 ตัวแปรดังนั้นขนาดของไฟล์ข้อมูลคือ 100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x10</a:t>
            </a:r>
            <a:endParaRPr lang="th-TH" sz="3200" b="1" dirty="0">
              <a:solidFill>
                <a:srgbClr val="00206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851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795B-A93A-416C-8052-FAF4D90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บทนำ</a:t>
            </a:r>
            <a:endParaRPr lang="en-US" sz="44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" name="TextBox 3D 1">
            <a:extLst>
              <a:ext uri="{FF2B5EF4-FFF2-40B4-BE49-F238E27FC236}">
                <a16:creationId xmlns:a16="http://schemas.microsoft.com/office/drawing/2014/main" id="{793D8DEF-3B62-4E96-9D4A-0030ACE85CE5}"/>
              </a:ext>
            </a:extLst>
          </p:cNvPr>
          <p:cNvSpPr txBox="1">
            <a:spLocks/>
          </p:cNvSpPr>
          <p:nvPr/>
        </p:nvSpPr>
        <p:spPr>
          <a:xfrm>
            <a:off x="750317" y="1531495"/>
            <a:ext cx="108372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ไฟล์ข้อมูลที่ใช้โปรแกรม </a:t>
            </a:r>
            <a:r>
              <a:rPr lang="en-US" sz="36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SPSS </a:t>
            </a:r>
            <a:r>
              <a:rPr lang="th-TH" sz="36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สามารถสร้างได้หลายรูปแบบ โดยอาจสร้างไฟล์ข้อมูลด้วยโปรแกรม </a:t>
            </a:r>
            <a:r>
              <a:rPr lang="en-US" sz="36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SPSS </a:t>
            </a:r>
            <a:r>
              <a:rPr lang="th-TH" sz="36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เอง หรือสร้างไฟล์ข้อมูลด้วยโปรแกรมอื่นๆ และสามารถนำมาใช้ในการวิเคราะห์ข้อมูลด้วยโปรแกรม </a:t>
            </a:r>
            <a:r>
              <a:rPr lang="en-US" sz="36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SPSS </a:t>
            </a:r>
            <a:r>
              <a:rPr lang="th-TH" sz="36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ได้ ซึ่งโปรแกรม </a:t>
            </a:r>
            <a:r>
              <a:rPr lang="en-US" sz="36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SPSS </a:t>
            </a:r>
            <a:r>
              <a:rPr lang="th-TH" sz="36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สามารถอ่านไฟล์ข้อมูลที่สร้างด้วยโปรแกรมอื่น ได้โดยใช้คำสั่ง </a:t>
            </a:r>
            <a:r>
              <a:rPr lang="en-US" sz="36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File--&gt;Open Database--&gt; New Query</a:t>
            </a:r>
            <a:endParaRPr lang="th-TH" sz="3600" b="1" dirty="0">
              <a:solidFill>
                <a:srgbClr val="00206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41865" y="6097893"/>
            <a:ext cx="7228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ที่มาของแหล่งข้อมูล </a:t>
            </a:r>
            <a:r>
              <a:rPr lang="en-US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https://sites.google.com/site/jonnykaew/bth-thi-3</a:t>
            </a:r>
            <a:endParaRPr lang="th-TH" sz="28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108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795B-A93A-416C-8052-FAF4D90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10.2 ขั้นตอนการสร้างไฟล์ข้อมูล</a:t>
            </a:r>
            <a:endParaRPr lang="en-US" sz="44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" name="TextBox 3D 1">
            <a:extLst>
              <a:ext uri="{FF2B5EF4-FFF2-40B4-BE49-F238E27FC236}">
                <a16:creationId xmlns:a16="http://schemas.microsoft.com/office/drawing/2014/main" id="{793D8DEF-3B62-4E96-9D4A-0030ACE85CE5}"/>
              </a:ext>
            </a:extLst>
          </p:cNvPr>
          <p:cNvSpPr txBox="1">
            <a:spLocks/>
          </p:cNvSpPr>
          <p:nvPr/>
        </p:nvSpPr>
        <p:spPr>
          <a:xfrm>
            <a:off x="750317" y="1289124"/>
            <a:ext cx="1083724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solidFill>
                  <a:srgbClr val="6600CC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การกำหนดชื่อและลักษณะของตัวแปร</a:t>
            </a:r>
          </a:p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จากหน้าจอ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Data Editor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ให้คลิกเลือก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Variable View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เพื่อทำการกำหนดชื่อตัวแปรและลักษณะของตัวแปร</a:t>
            </a:r>
          </a:p>
          <a:p>
            <a:pPr algn="thaiDist"/>
            <a:r>
              <a:rPr lang="th-TH" sz="2800" b="1" u="sng" dirty="0">
                <a:solidFill>
                  <a:srgbClr val="FF3399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ตัวแปรที่ 1 </a:t>
            </a:r>
          </a:p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พิมพ์ชื่อตัวแปร เพศ ใน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Cell 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ของ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Column name</a:t>
            </a:r>
          </a:p>
          <a:p>
            <a:pPr algn="thaiDist"/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Type, Width, Decimals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กำหนดเป็น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Numeric, Width = 8, Decimal = 2</a:t>
            </a:r>
          </a:p>
          <a:p>
            <a:pPr algn="thaiDist"/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Label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พิมพ์คำว่า เพศ</a:t>
            </a:r>
          </a:p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ที่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Value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ให้ใส่ข้อความ “1” = ชาย “2” = หญิง</a:t>
            </a:r>
          </a:p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ที่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Missing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ให้ใส่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Discrete missing Values = None </a:t>
            </a:r>
          </a:p>
          <a:p>
            <a:pPr algn="thaiDist"/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Column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กำหนดความกว้าง = 3</a:t>
            </a:r>
          </a:p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ที่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Align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เลือก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Center</a:t>
            </a:r>
          </a:p>
          <a:p>
            <a:pPr algn="thaiDist"/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Measure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เลือก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Nominal</a:t>
            </a: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933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795B-A93A-416C-8052-FAF4D90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10.2 ขั้นตอนการสร้างไฟล์ข้อมูล</a:t>
            </a:r>
            <a:endParaRPr lang="en-US" sz="44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" name="TextBox 3D 1">
            <a:extLst>
              <a:ext uri="{FF2B5EF4-FFF2-40B4-BE49-F238E27FC236}">
                <a16:creationId xmlns:a16="http://schemas.microsoft.com/office/drawing/2014/main" id="{793D8DEF-3B62-4E96-9D4A-0030ACE85CE5}"/>
              </a:ext>
            </a:extLst>
          </p:cNvPr>
          <p:cNvSpPr txBox="1">
            <a:spLocks/>
          </p:cNvSpPr>
          <p:nvPr/>
        </p:nvSpPr>
        <p:spPr>
          <a:xfrm>
            <a:off x="750317" y="1289124"/>
            <a:ext cx="108372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u="sng" dirty="0">
                <a:solidFill>
                  <a:srgbClr val="FF3399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ตัวแปรที่ 2</a:t>
            </a:r>
          </a:p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- พิมพ์ชื่อตัวแปร อายุใน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Cell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ของ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Column name</a:t>
            </a:r>
          </a:p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- ที่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Type, Width, Decimals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กำหนดเป็น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Numeric, Width= 8, Decimal = 2</a:t>
            </a:r>
          </a:p>
          <a:p>
            <a:pPr algn="thaiDist"/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-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Label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พิมพ์คำว่า อายุ</a:t>
            </a:r>
          </a:p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- ที่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Value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ไม่ต้องใส่คำใดๆ</a:t>
            </a:r>
          </a:p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- ที่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Missing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ให้ใส่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Discrete missing Values = None</a:t>
            </a:r>
          </a:p>
          <a:p>
            <a:pPr algn="thaiDist"/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-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Column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กำหนดความกว้าง = 3</a:t>
            </a:r>
          </a:p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- ที่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Align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เลือก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Center</a:t>
            </a:r>
          </a:p>
          <a:p>
            <a:pPr algn="thaiDist"/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-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Measure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เลือก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Scale</a:t>
            </a: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494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795B-A93A-416C-8052-FAF4D90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10.2 ขั้นตอนการสร้างไฟล์ข้อมูล</a:t>
            </a:r>
            <a:endParaRPr lang="en-US" sz="44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CF83BE92-CD9D-4B2F-B001-E666DA526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95" y="1463085"/>
            <a:ext cx="8072789" cy="4946287"/>
          </a:xfrm>
          <a:prstGeom prst="rect">
            <a:avLst/>
          </a:prstGeom>
          <a:ln w="38100" cap="sq">
            <a:solidFill>
              <a:srgbClr val="FF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188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795B-A93A-416C-8052-FAF4D90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10.2 ขั้นตอนการสร้างไฟล์ข้อมูล</a:t>
            </a:r>
            <a:endParaRPr lang="en-US" sz="44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" name="TextBox 3D 1">
            <a:extLst>
              <a:ext uri="{FF2B5EF4-FFF2-40B4-BE49-F238E27FC236}">
                <a16:creationId xmlns:a16="http://schemas.microsoft.com/office/drawing/2014/main" id="{793D8DEF-3B62-4E96-9D4A-0030ACE85CE5}"/>
              </a:ext>
            </a:extLst>
          </p:cNvPr>
          <p:cNvSpPr txBox="1">
            <a:spLocks/>
          </p:cNvSpPr>
          <p:nvPr/>
        </p:nvSpPr>
        <p:spPr>
          <a:xfrm>
            <a:off x="750317" y="1289124"/>
            <a:ext cx="108372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ตัวแปรอื่นๆ ให้</a:t>
            </a:r>
            <a:r>
              <a:rPr lang="th-TH" sz="28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ทำใน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ลักษณะคล้ายกับตัวแปร เพศ</a:t>
            </a:r>
          </a:p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การป้อนข้อมูลตามตัวแปรที่กำหนดไว้</a:t>
            </a:r>
          </a:p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เมื่อสร้างตัวแปรใน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Variable View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ให้คลิกที่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Data View Tab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เพื่อทำการป้อนข้อมูล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AA7D27D9-748F-45FF-86C3-FAFF94A85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55" y="2766852"/>
            <a:ext cx="6968513" cy="3548188"/>
          </a:xfrm>
          <a:prstGeom prst="rect">
            <a:avLst/>
          </a:prstGeom>
          <a:ln w="38100" cap="sq">
            <a:solidFill>
              <a:srgbClr val="FF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555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795B-A93A-416C-8052-FAF4D90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10.2 ขั้นตอนการสร้างไฟล์ข้อมูล</a:t>
            </a:r>
            <a:endParaRPr lang="en-US" sz="44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" name="TextBox 3D 1">
            <a:extLst>
              <a:ext uri="{FF2B5EF4-FFF2-40B4-BE49-F238E27FC236}">
                <a16:creationId xmlns:a16="http://schemas.microsoft.com/office/drawing/2014/main" id="{793D8DEF-3B62-4E96-9D4A-0030ACE85CE5}"/>
              </a:ext>
            </a:extLst>
          </p:cNvPr>
          <p:cNvSpPr txBox="1">
            <a:spLocks/>
          </p:cNvSpPr>
          <p:nvPr/>
        </p:nvSpPr>
        <p:spPr>
          <a:xfrm>
            <a:off x="750317" y="1289124"/>
            <a:ext cx="10837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การบันทึกไฟล์ข้อมูล ใช้คำสั่ง 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File --&gt;Save as</a:t>
            </a: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55C8BF4C-4952-45A4-B104-F7064689F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501" y="2054715"/>
            <a:ext cx="4453003" cy="4107444"/>
          </a:xfrm>
          <a:prstGeom prst="rect">
            <a:avLst/>
          </a:prstGeom>
          <a:ln w="38100" cap="sq">
            <a:solidFill>
              <a:srgbClr val="FF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94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795B-A93A-416C-8052-FAF4D90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10.2 ขั้นตอนการสร้างไฟล์ข้อมูล</a:t>
            </a:r>
            <a:endParaRPr lang="en-US" sz="44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" name="TextBox 3D 1">
            <a:extLst>
              <a:ext uri="{FF2B5EF4-FFF2-40B4-BE49-F238E27FC236}">
                <a16:creationId xmlns:a16="http://schemas.microsoft.com/office/drawing/2014/main" id="{793D8DEF-3B62-4E96-9D4A-0030ACE85CE5}"/>
              </a:ext>
            </a:extLst>
          </p:cNvPr>
          <p:cNvSpPr txBox="1">
            <a:spLocks/>
          </p:cNvSpPr>
          <p:nvPr/>
        </p:nvSpPr>
        <p:spPr>
          <a:xfrm>
            <a:off x="750317" y="1289124"/>
            <a:ext cx="10837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การเปิดไฟล์ข้อมูล ใช้คำสั่ง  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File --&gt;Open--&gt;Data</a:t>
            </a: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A5F42639-0B33-4B41-97B9-C20A79439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401" y="1905077"/>
            <a:ext cx="6947309" cy="4424946"/>
          </a:xfrm>
          <a:prstGeom prst="rect">
            <a:avLst/>
          </a:prstGeom>
          <a:ln w="38100" cap="sq">
            <a:solidFill>
              <a:srgbClr val="FF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455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795B-A93A-416C-8052-FAF4D90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10.3 ตัวอย่างการสร้างไฟล์ข้อมูลด้วยโปรแกรม </a:t>
            </a:r>
            <a:r>
              <a:rPr lang="en-US" sz="4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SPSS</a:t>
            </a:r>
          </a:p>
        </p:txBody>
      </p:sp>
      <p:sp>
        <p:nvSpPr>
          <p:cNvPr id="7" name="TextBox 3D 1">
            <a:extLst>
              <a:ext uri="{FF2B5EF4-FFF2-40B4-BE49-F238E27FC236}">
                <a16:creationId xmlns:a16="http://schemas.microsoft.com/office/drawing/2014/main" id="{793D8DEF-3B62-4E96-9D4A-0030ACE85CE5}"/>
              </a:ext>
            </a:extLst>
          </p:cNvPr>
          <p:cNvSpPr txBox="1">
            <a:spLocks/>
          </p:cNvSpPr>
          <p:nvPr/>
        </p:nvSpPr>
        <p:spPr>
          <a:xfrm>
            <a:off x="604434" y="1289124"/>
            <a:ext cx="35198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u="sng" dirty="0">
                <a:solidFill>
                  <a:srgbClr val="6600CC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ตัวอย่าง</a:t>
            </a:r>
            <a:r>
              <a:rPr lang="th-TH" sz="2000" b="1" dirty="0">
                <a:solidFill>
                  <a:srgbClr val="6600CC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การสร้างไฟล์ข้อมูลด้วยโปรแกรม </a:t>
            </a:r>
            <a:r>
              <a:rPr lang="en-US" sz="2000" b="1" dirty="0">
                <a:solidFill>
                  <a:srgbClr val="6600CC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SPSS</a:t>
            </a:r>
          </a:p>
          <a:p>
            <a:r>
              <a:rPr lang="th-TH" sz="2000" b="1" u="sng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ตัวอย่าง</a:t>
            </a:r>
            <a:r>
              <a:rPr lang="th-TH" sz="2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จงสร้างไฟล์ข้อมูลจากแบบสอบถามซึ่งประกอบไปด้วย 10 ข้อ ดังนี้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63A7B479-A216-4322-8150-E6AC68517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1345592"/>
            <a:ext cx="3828931" cy="5345705"/>
          </a:xfrm>
          <a:prstGeom prst="rect">
            <a:avLst/>
          </a:prstGeom>
          <a:ln w="38100" cap="sq">
            <a:solidFill>
              <a:srgbClr val="FF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940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795B-A93A-416C-8052-FAF4D90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10.3 ตัวอย่างการสร้างไฟล์ข้อมูลด้วยโปรแกรม </a:t>
            </a:r>
            <a:r>
              <a:rPr lang="en-US" sz="4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SPSS</a:t>
            </a:r>
          </a:p>
        </p:txBody>
      </p:sp>
      <p:sp>
        <p:nvSpPr>
          <p:cNvPr id="7" name="TextBox 3D 1">
            <a:extLst>
              <a:ext uri="{FF2B5EF4-FFF2-40B4-BE49-F238E27FC236}">
                <a16:creationId xmlns:a16="http://schemas.microsoft.com/office/drawing/2014/main" id="{793D8DEF-3B62-4E96-9D4A-0030ACE85CE5}"/>
              </a:ext>
            </a:extLst>
          </p:cNvPr>
          <p:cNvSpPr txBox="1">
            <a:spLocks/>
          </p:cNvSpPr>
          <p:nvPr/>
        </p:nvSpPr>
        <p:spPr>
          <a:xfrm>
            <a:off x="604434" y="1289124"/>
            <a:ext cx="109831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จากแบบสอบถาม สามารถสร้างตัวแปรได้ ดังนี้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ตัวแปรที่ 1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SEX 1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ชาย 2 หมายถึง หญิง  9 หมายถึง ผู้ตอบไม่ตอบคำถาม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ตัวแปรที่ 2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AGE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ควรกำหนดเป็นชนิด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Numeric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ความกว้าง = 2 กรณีผู้ตอบไม่ตอบคำถาม ให้มีค่า = 0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ตัวแปรที่ 3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EDUCATION</a:t>
            </a:r>
          </a:p>
          <a:p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   1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ไม่เกินมัธยมต้น 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   2 หมายถึง มัธยมปลาย/ปวช./ปวส.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   3 หมายถึง ปริญญาตรี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   4 หมายถึง สูงกว่าปริญญาตรี 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   9 หมายถึง ผู้ตอบไม่ตอบคำถาม</a:t>
            </a:r>
          </a:p>
        </p:txBody>
      </p:sp>
    </p:spTree>
    <p:extLst>
      <p:ext uri="{BB962C8B-B14F-4D97-AF65-F5344CB8AC3E}">
        <p14:creationId xmlns:p14="http://schemas.microsoft.com/office/powerpoint/2010/main" val="11567112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795B-A93A-416C-8052-FAF4D90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10.3 ตัวอย่างการสร้างไฟล์ข้อมูลด้วยโปรแกรม </a:t>
            </a:r>
            <a:r>
              <a:rPr lang="en-US" sz="4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SPSS</a:t>
            </a:r>
          </a:p>
        </p:txBody>
      </p:sp>
      <p:sp>
        <p:nvSpPr>
          <p:cNvPr id="7" name="TextBox 3D 1">
            <a:extLst>
              <a:ext uri="{FF2B5EF4-FFF2-40B4-BE49-F238E27FC236}">
                <a16:creationId xmlns:a16="http://schemas.microsoft.com/office/drawing/2014/main" id="{793D8DEF-3B62-4E96-9D4A-0030ACE85CE5}"/>
              </a:ext>
            </a:extLst>
          </p:cNvPr>
          <p:cNvSpPr txBox="1">
            <a:spLocks/>
          </p:cNvSpPr>
          <p:nvPr/>
        </p:nvSpPr>
        <p:spPr>
          <a:xfrm>
            <a:off x="604434" y="1289124"/>
            <a:ext cx="109831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ตัวแปรที่ 4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OCCU</a:t>
            </a:r>
          </a:p>
          <a:p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   1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ข้าราชการ/พนักงานรัฐวิสาหกิจ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   2 หมายถึง พนักงานเอกชน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   3 หมายถึง รับจ้างทั่วไป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   4 หมายถึง ค้าขาย/เจ้าของกิจการ 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   9 หมายถึง ผู้ตอบไม่ตอบคำถาม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ตัวแปรที่ 5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INCOME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ควรกำหนดเป็นชนิด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Numeric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ความกว้าง = 5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   กรณีผู้ตอบไม่ตอบคำถาม ให้มีค่า = 0</a:t>
            </a:r>
          </a:p>
        </p:txBody>
      </p:sp>
    </p:spTree>
    <p:extLst>
      <p:ext uri="{BB962C8B-B14F-4D97-AF65-F5344CB8AC3E}">
        <p14:creationId xmlns:p14="http://schemas.microsoft.com/office/powerpoint/2010/main" val="1219574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795B-A93A-416C-8052-FAF4D90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10.3 ตัวอย่างการสร้างไฟล์ข้อมูลด้วยโปรแกรม </a:t>
            </a:r>
            <a:r>
              <a:rPr lang="en-US" sz="4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SPSS</a:t>
            </a:r>
          </a:p>
        </p:txBody>
      </p:sp>
      <p:sp>
        <p:nvSpPr>
          <p:cNvPr id="7" name="TextBox 3D 1">
            <a:extLst>
              <a:ext uri="{FF2B5EF4-FFF2-40B4-BE49-F238E27FC236}">
                <a16:creationId xmlns:a16="http://schemas.microsoft.com/office/drawing/2014/main" id="{793D8DEF-3B62-4E96-9D4A-0030ACE85CE5}"/>
              </a:ext>
            </a:extLst>
          </p:cNvPr>
          <p:cNvSpPr txBox="1">
            <a:spLocks/>
          </p:cNvSpPr>
          <p:nvPr/>
        </p:nvSpPr>
        <p:spPr>
          <a:xfrm>
            <a:off x="604434" y="1289124"/>
            <a:ext cx="1098313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ตัวแปรที่ 6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EXPENSE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ควรกำหนดเป็นชนิด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Numeric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ความกว้าง = 5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   กรณีผู้ตอบไม่ตอบคำถาม ให้มีค่า = 0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ตัวแปรที่ 7 - 10 จากคำถามข้อที่ 7</a:t>
            </a:r>
          </a:p>
          <a:p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PRICE1  1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เลือกราคา    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0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ไม่เลือกราคา</a:t>
            </a:r>
          </a:p>
          <a:p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	V1    1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เลือกกลิ่นหอม      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	0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ไม่เลือกกลิ่นหอม</a:t>
            </a:r>
            <a:endParaRPr lang="th-TH" sz="32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V2   1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เลือกบำรุงผิว          	0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ไม่เลือกบำรุงผิว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V3   1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เลือกหาซื้อง่าย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	0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ไม่เลือกหาซื้อง่าย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ตัวแปรที่ 11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BEST</a:t>
            </a:r>
          </a:p>
          <a:p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1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เห็นด้วย   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2 หมายถึง ไม่เห็นด้วย  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9 หมายถึง ผู้ตอบไม่ตอบคำถามกลิ่นหอม</a:t>
            </a:r>
          </a:p>
          <a:p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346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795B-A93A-416C-8052-FAF4D90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10.1 การสร้างไฟล์ข้อมูลด้วย </a:t>
            </a:r>
            <a:r>
              <a:rPr lang="en-US" sz="4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SPSS</a:t>
            </a:r>
          </a:p>
        </p:txBody>
      </p:sp>
      <p:sp>
        <p:nvSpPr>
          <p:cNvPr id="7" name="TextBox 3D 1">
            <a:extLst>
              <a:ext uri="{FF2B5EF4-FFF2-40B4-BE49-F238E27FC236}">
                <a16:creationId xmlns:a16="http://schemas.microsoft.com/office/drawing/2014/main" id="{793D8DEF-3B62-4E96-9D4A-0030ACE85CE5}"/>
              </a:ext>
            </a:extLst>
          </p:cNvPr>
          <p:cNvSpPr txBox="1">
            <a:spLocks/>
          </p:cNvSpPr>
          <p:nvPr/>
        </p:nvSpPr>
        <p:spPr>
          <a:xfrm>
            <a:off x="750317" y="1531495"/>
            <a:ext cx="1083724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</a:t>
            </a:r>
            <a:r>
              <a:rPr lang="th-TH" sz="36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การสร้างไฟล์ข้อมูลด้วย </a:t>
            </a:r>
            <a:r>
              <a:rPr lang="en-US" sz="36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SPSS</a:t>
            </a:r>
          </a:p>
          <a:p>
            <a:pPr algn="thaiDist"/>
            <a:r>
              <a:rPr lang="en-US" sz="36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</a:t>
            </a:r>
            <a:r>
              <a:rPr lang="th-TH" sz="32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การสร้างไฟล์ข้อมูลจากแบบสอบถาม</a:t>
            </a:r>
          </a:p>
          <a:p>
            <a:pPr algn="thaiDist"/>
            <a:r>
              <a:rPr lang="th-TH" sz="32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ไฟล์ข้อมูลที่ใช้ในโปรแกรม </a:t>
            </a:r>
            <a:r>
              <a:rPr lang="en-US" sz="32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SPSS </a:t>
            </a:r>
            <a:r>
              <a:rPr lang="th-TH" sz="32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สามารถสร้างได้หลายรูปแบบ โดยสามารถสร้างไฟล์ข้อมูลด้วยโปรแกรม </a:t>
            </a:r>
            <a:r>
              <a:rPr lang="en-US" sz="32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SPSS </a:t>
            </a:r>
            <a:r>
              <a:rPr lang="th-TH" sz="32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เองหรือสร้างไฟล์ข้อมูลด้วยโปรแกรมอื่นๆ และสามารถนำมาใช้ในการวิเคราะห์ข้อมูลด้วยโปรแกรม </a:t>
            </a:r>
            <a:r>
              <a:rPr lang="en-US" sz="32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SPSS </a:t>
            </a:r>
            <a:r>
              <a:rPr lang="th-TH" sz="32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ได้ ซึ่งโปรแกรม </a:t>
            </a:r>
            <a:r>
              <a:rPr lang="en-US" sz="32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SPSS </a:t>
            </a:r>
            <a:r>
              <a:rPr lang="th-TH" sz="32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สามารถอ่างไฟล์ข้อมูลที่สร้างด้วยโปรแกรมอื่นๆ ได้โดยใช้คำสั่ง </a:t>
            </a:r>
            <a:r>
              <a:rPr lang="en-US" sz="32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File --&gt;Open database--&gt; New Query</a:t>
            </a:r>
          </a:p>
        </p:txBody>
      </p:sp>
    </p:spTree>
    <p:extLst>
      <p:ext uri="{BB962C8B-B14F-4D97-AF65-F5344CB8AC3E}">
        <p14:creationId xmlns:p14="http://schemas.microsoft.com/office/powerpoint/2010/main" val="3501542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795B-A93A-416C-8052-FAF4D90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10.3 ตัวอย่างการสร้างไฟล์ข้อมูลด้วยโปรแกรม </a:t>
            </a:r>
            <a:r>
              <a:rPr lang="en-US" sz="4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SPSS</a:t>
            </a:r>
          </a:p>
        </p:txBody>
      </p:sp>
      <p:sp>
        <p:nvSpPr>
          <p:cNvPr id="7" name="TextBox 3D 1">
            <a:extLst>
              <a:ext uri="{FF2B5EF4-FFF2-40B4-BE49-F238E27FC236}">
                <a16:creationId xmlns:a16="http://schemas.microsoft.com/office/drawing/2014/main" id="{793D8DEF-3B62-4E96-9D4A-0030ACE85CE5}"/>
              </a:ext>
            </a:extLst>
          </p:cNvPr>
          <p:cNvSpPr txBox="1">
            <a:spLocks/>
          </p:cNvSpPr>
          <p:nvPr/>
        </p:nvSpPr>
        <p:spPr>
          <a:xfrm>
            <a:off x="604434" y="1289124"/>
            <a:ext cx="109831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ตัวแปรที่ 12- 14 จากคำถามข้อที่ 9</a:t>
            </a:r>
          </a:p>
          <a:p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1 หมายถึง ผู้ตอบเลือก </a:t>
            </a:r>
            <a:r>
              <a:rPr lang="en-US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AAA </a:t>
            </a:r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เป็นลำดับที่ 1</a:t>
            </a:r>
          </a:p>
          <a:p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2 หมายถึง ผู้ตอบเลือก </a:t>
            </a:r>
            <a:r>
              <a:rPr lang="en-US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AAA </a:t>
            </a:r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เป็นลำดับที่ 2</a:t>
            </a:r>
          </a:p>
          <a:p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3 หมายถึง ผู้ตอบเลือก </a:t>
            </a:r>
            <a:r>
              <a:rPr lang="en-US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AAA </a:t>
            </a:r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เป็นลำดับที่ 3</a:t>
            </a:r>
          </a:p>
          <a:p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9 หมายถึง ผู้ตอบไม่ตอบคำถาม</a:t>
            </a:r>
          </a:p>
          <a:p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1 หมายถึง ผู้ตอบเลือก </a:t>
            </a:r>
            <a:r>
              <a:rPr lang="en-US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BBB </a:t>
            </a:r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เป็นลำดับที่ 1</a:t>
            </a:r>
          </a:p>
          <a:p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2 หมายถึง ผู้ตอบเลือก </a:t>
            </a:r>
            <a:r>
              <a:rPr lang="en-US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BBB </a:t>
            </a:r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เป็นลำดับที่ 2</a:t>
            </a:r>
          </a:p>
          <a:p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3 หมายถึง ผู้ตอบเลือก </a:t>
            </a:r>
            <a:r>
              <a:rPr lang="en-US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BBB </a:t>
            </a:r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เป็นลำดับที่ 3</a:t>
            </a:r>
          </a:p>
          <a:p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9 หมายถึง ผู้ตอบไม่ตอบคำถาม</a:t>
            </a:r>
          </a:p>
          <a:p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1 หมายถึง ผู้ตอบเลือก </a:t>
            </a:r>
            <a:r>
              <a:rPr lang="en-US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CCC </a:t>
            </a:r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เป็นลำดับที่  1</a:t>
            </a:r>
          </a:p>
          <a:p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2 หมายถึง ผู้ตอบเลือก </a:t>
            </a:r>
            <a:r>
              <a:rPr lang="en-US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CCC </a:t>
            </a:r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เป็นลำดับที่ 2</a:t>
            </a:r>
          </a:p>
          <a:p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3 หมายถึง ผู้ตอบเลือก </a:t>
            </a:r>
            <a:r>
              <a:rPr lang="en-US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CCC </a:t>
            </a:r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เป็นลำดับที่ 3</a:t>
            </a:r>
          </a:p>
          <a:p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9 หมายถึง ผู้ตอบไม่ตอบค าถาม</a:t>
            </a:r>
          </a:p>
        </p:txBody>
      </p:sp>
    </p:spTree>
    <p:extLst>
      <p:ext uri="{BB962C8B-B14F-4D97-AF65-F5344CB8AC3E}">
        <p14:creationId xmlns:p14="http://schemas.microsoft.com/office/powerpoint/2010/main" val="36692406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795B-A93A-416C-8052-FAF4D90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10.3 ตัวอย่างการสร้างไฟล์ข้อมูลด้วยโปรแกรม </a:t>
            </a:r>
            <a:r>
              <a:rPr lang="en-US" sz="4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SPSS</a:t>
            </a:r>
          </a:p>
        </p:txBody>
      </p:sp>
      <p:sp>
        <p:nvSpPr>
          <p:cNvPr id="7" name="TextBox 3D 1">
            <a:extLst>
              <a:ext uri="{FF2B5EF4-FFF2-40B4-BE49-F238E27FC236}">
                <a16:creationId xmlns:a16="http://schemas.microsoft.com/office/drawing/2014/main" id="{793D8DEF-3B62-4E96-9D4A-0030ACE85CE5}"/>
              </a:ext>
            </a:extLst>
          </p:cNvPr>
          <p:cNvSpPr txBox="1">
            <a:spLocks/>
          </p:cNvSpPr>
          <p:nvPr/>
        </p:nvSpPr>
        <p:spPr>
          <a:xfrm>
            <a:off x="604434" y="1289124"/>
            <a:ext cx="109831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ตัวแปรที่ 15 – 16 จากคำถามข้อที่ 10</a:t>
            </a:r>
          </a:p>
          <a:p>
            <a:r>
              <a:rPr lang="en-US" sz="2400" b="1" i="0" dirty="0">
                <a:solidFill>
                  <a:srgbClr val="000000"/>
                </a:solidFill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QUALITY 1 </a:t>
            </a:r>
            <a:r>
              <a:rPr lang="th-TH" sz="2400" b="1" i="0" dirty="0">
                <a:solidFill>
                  <a:srgbClr val="000000"/>
                </a:solidFill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ไม่พอใจอย่างยิ่ง</a:t>
            </a:r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</a:p>
          <a:p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2 หมายถึง ไม่พอใจ</a:t>
            </a:r>
          </a:p>
          <a:p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3 หมายถึง เฉยๆ</a:t>
            </a:r>
          </a:p>
          <a:p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4 หมายถึง พอใจ</a:t>
            </a:r>
          </a:p>
          <a:p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5 หมายถึง พอใจอย่างยิ่ง</a:t>
            </a:r>
          </a:p>
          <a:p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9 หมายถึง ผู้ตอบไม่ตอบค าถาม</a:t>
            </a:r>
          </a:p>
          <a:p>
            <a:r>
              <a:rPr lang="en-US" sz="2400" b="1" i="0" dirty="0">
                <a:solidFill>
                  <a:srgbClr val="000000"/>
                </a:solidFill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PRICE2 	1 </a:t>
            </a:r>
            <a:r>
              <a:rPr lang="th-TH" sz="2400" b="1" i="0" dirty="0">
                <a:solidFill>
                  <a:srgbClr val="000000"/>
                </a:solidFill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ไม่พอใจอย่างยิ่ง</a:t>
            </a:r>
            <a:endParaRPr lang="th-TH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2 หมายถึง ไม่พอใจ</a:t>
            </a:r>
          </a:p>
          <a:p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3 หมายถึง เฉยๆ</a:t>
            </a:r>
          </a:p>
          <a:p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4 หมายถึง พอใจ</a:t>
            </a:r>
          </a:p>
          <a:p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5 หมายถึง พอใจอย่างยิ่ง</a:t>
            </a:r>
          </a:p>
          <a:p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9 หมายถึง ผู้ตอบไม่ตอบคำถาม</a:t>
            </a:r>
          </a:p>
        </p:txBody>
      </p:sp>
    </p:spTree>
    <p:extLst>
      <p:ext uri="{BB962C8B-B14F-4D97-AF65-F5344CB8AC3E}">
        <p14:creationId xmlns:p14="http://schemas.microsoft.com/office/powerpoint/2010/main" val="28041711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795B-A93A-416C-8052-FAF4D90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10.3 ตัวอย่างการสร้างไฟล์ข้อมูลด้วยโปรแกรม </a:t>
            </a:r>
            <a:r>
              <a:rPr lang="en-US" sz="4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SPSS</a:t>
            </a:r>
          </a:p>
        </p:txBody>
      </p:sp>
      <p:sp>
        <p:nvSpPr>
          <p:cNvPr id="7" name="TextBox 3D 1">
            <a:extLst>
              <a:ext uri="{FF2B5EF4-FFF2-40B4-BE49-F238E27FC236}">
                <a16:creationId xmlns:a16="http://schemas.microsoft.com/office/drawing/2014/main" id="{793D8DEF-3B62-4E96-9D4A-0030ACE85CE5}"/>
              </a:ext>
            </a:extLst>
          </p:cNvPr>
          <p:cNvSpPr txBox="1">
            <a:spLocks/>
          </p:cNvSpPr>
          <p:nvPr/>
        </p:nvSpPr>
        <p:spPr>
          <a:xfrm>
            <a:off x="604434" y="1289124"/>
            <a:ext cx="109831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การกำหนดชื่อและลักษณะของตัวแปร</a:t>
            </a:r>
          </a:p>
          <a:p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1) จากหน้าจอ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Data Editor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ให้คลิกเลือก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Variable View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เพื่อทำการกำหนดชื่อตัวแปรและ</a:t>
            </a:r>
          </a:p>
          <a:p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ลักษณะของตัวแปร</a:t>
            </a:r>
          </a:p>
          <a:p>
            <a:r>
              <a:rPr lang="th-TH" sz="2800" b="1" u="sng" dirty="0">
                <a:solidFill>
                  <a:srgbClr val="6600CC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ตัวแปรที่ 1</a:t>
            </a:r>
          </a:p>
          <a:p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พิมพ์ชื่อตัวแปร เพศ ใน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Cell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ของ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Column name</a:t>
            </a:r>
          </a:p>
          <a:p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Type, Width, Decimals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กำหนดเป็น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Numeric, Width = 2, Decimal = 0</a:t>
            </a:r>
          </a:p>
          <a:p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Label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พิมพ์คำว่า เพศ</a:t>
            </a:r>
          </a:p>
          <a:p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ที่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Value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ให้ใส่ข้อความ “1” = ชาย “2” = หญิง</a:t>
            </a:r>
          </a:p>
          <a:p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ที่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Missing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ให้ใส่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Discrete Missing Values = 9</a:t>
            </a:r>
          </a:p>
          <a:p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Column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กำหนดความกว้าง = 5</a:t>
            </a:r>
          </a:p>
          <a:p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ที่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Align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เลือก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Center</a:t>
            </a:r>
          </a:p>
          <a:p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Measure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เลือก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Nominal</a:t>
            </a: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6182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795B-A93A-416C-8052-FAF4D90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10.3 ตัวอย่างการสร้างไฟล์ข้อมูลด้วยโปรแกรม </a:t>
            </a:r>
            <a:r>
              <a:rPr lang="en-US" sz="4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SPSS</a:t>
            </a:r>
          </a:p>
        </p:txBody>
      </p:sp>
      <p:sp>
        <p:nvSpPr>
          <p:cNvPr id="7" name="TextBox 3D 1">
            <a:extLst>
              <a:ext uri="{FF2B5EF4-FFF2-40B4-BE49-F238E27FC236}">
                <a16:creationId xmlns:a16="http://schemas.microsoft.com/office/drawing/2014/main" id="{793D8DEF-3B62-4E96-9D4A-0030ACE85CE5}"/>
              </a:ext>
            </a:extLst>
          </p:cNvPr>
          <p:cNvSpPr txBox="1">
            <a:spLocks/>
          </p:cNvSpPr>
          <p:nvPr/>
        </p:nvSpPr>
        <p:spPr>
          <a:xfrm>
            <a:off x="604434" y="1289124"/>
            <a:ext cx="109831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u="sng" dirty="0">
                <a:solidFill>
                  <a:srgbClr val="6600CC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ตัวแปรที่ 2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พิมพ์ชื่อตัวแปร อายุ ใน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Cell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ของ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Column name</a:t>
            </a:r>
          </a:p>
          <a:p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Type, Width, Decimals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กำหนดเป็น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Numeric, Width = 2, Decimal = 0</a:t>
            </a:r>
          </a:p>
          <a:p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Label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พิมพ์คำว่า อายุ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ที่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Value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ไม่ต้องใส่ค่าใดๆ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ที่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Missing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ให้ใส่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Discrete Missing Values = 0</a:t>
            </a:r>
          </a:p>
          <a:p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Column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กำหนดความกว้าง = 5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ที่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Align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เลือก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Center</a:t>
            </a:r>
          </a:p>
          <a:p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Measure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เลือก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Scale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1026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795B-A93A-416C-8052-FAF4D90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10.3 ตัวอย่างการสร้างไฟล์ข้อมูลด้วยโปรแกรม </a:t>
            </a:r>
            <a:r>
              <a:rPr lang="en-US" sz="4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SPSS</a:t>
            </a:r>
          </a:p>
        </p:txBody>
      </p:sp>
      <p:sp>
        <p:nvSpPr>
          <p:cNvPr id="7" name="TextBox 3D 1">
            <a:extLst>
              <a:ext uri="{FF2B5EF4-FFF2-40B4-BE49-F238E27FC236}">
                <a16:creationId xmlns:a16="http://schemas.microsoft.com/office/drawing/2014/main" id="{793D8DEF-3B62-4E96-9D4A-0030ACE85CE5}"/>
              </a:ext>
            </a:extLst>
          </p:cNvPr>
          <p:cNvSpPr txBox="1">
            <a:spLocks/>
          </p:cNvSpPr>
          <p:nvPr/>
        </p:nvSpPr>
        <p:spPr>
          <a:xfrm>
            <a:off x="604434" y="1289124"/>
            <a:ext cx="10983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2) ตัวแปรอื่น ๆ ให้</a:t>
            </a:r>
            <a:r>
              <a:rPr lang="th-TH" sz="28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ทำใน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ลักษณะคล้ายกับตัวแปร เพศ</a:t>
            </a: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42B84DD8-120E-4DC6-82D3-9B9450BBA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142" y="1905077"/>
            <a:ext cx="6792875" cy="4371789"/>
          </a:xfrm>
          <a:prstGeom prst="rect">
            <a:avLst/>
          </a:prstGeom>
          <a:ln w="38100" cap="sq">
            <a:solidFill>
              <a:srgbClr val="FF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0559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795B-A93A-416C-8052-FAF4D90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10.3 ตัวอย่างการสร้างไฟล์ข้อมูลด้วยโปรแกรม </a:t>
            </a:r>
            <a:r>
              <a:rPr lang="en-US" sz="4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SPSS</a:t>
            </a:r>
          </a:p>
        </p:txBody>
      </p:sp>
      <p:sp>
        <p:nvSpPr>
          <p:cNvPr id="7" name="TextBox 3D 1">
            <a:extLst>
              <a:ext uri="{FF2B5EF4-FFF2-40B4-BE49-F238E27FC236}">
                <a16:creationId xmlns:a16="http://schemas.microsoft.com/office/drawing/2014/main" id="{793D8DEF-3B62-4E96-9D4A-0030ACE85CE5}"/>
              </a:ext>
            </a:extLst>
          </p:cNvPr>
          <p:cNvSpPr txBox="1">
            <a:spLocks/>
          </p:cNvSpPr>
          <p:nvPr/>
        </p:nvSpPr>
        <p:spPr>
          <a:xfrm>
            <a:off x="604434" y="1289124"/>
            <a:ext cx="109831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6600CC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การป้อนข้อมูลตามตัวแปรที่กำหนดไว้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เมื่อสร้างตัวแปรใน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Variable View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แล้ว ให้คลิกที่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Data View Tab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เพื่อทำการป้อนข้อมูล</a:t>
            </a:r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917FC707-7EC0-4C6F-BF3F-E977EFF7C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830" y="2662697"/>
            <a:ext cx="6963579" cy="3720461"/>
          </a:xfrm>
          <a:prstGeom prst="rect">
            <a:avLst/>
          </a:prstGeom>
          <a:ln w="38100" cap="sq">
            <a:solidFill>
              <a:srgbClr val="FF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473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795B-A93A-416C-8052-FAF4D90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10.3 ตัวอย่างการสร้างไฟล์ข้อมูลด้วยโปรแกรม </a:t>
            </a:r>
            <a:r>
              <a:rPr lang="en-US" sz="4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SPSS</a:t>
            </a:r>
          </a:p>
        </p:txBody>
      </p:sp>
      <p:sp>
        <p:nvSpPr>
          <p:cNvPr id="7" name="TextBox 3D 1">
            <a:extLst>
              <a:ext uri="{FF2B5EF4-FFF2-40B4-BE49-F238E27FC236}">
                <a16:creationId xmlns:a16="http://schemas.microsoft.com/office/drawing/2014/main" id="{793D8DEF-3B62-4E96-9D4A-0030ACE85CE5}"/>
              </a:ext>
            </a:extLst>
          </p:cNvPr>
          <p:cNvSpPr txBox="1">
            <a:spLocks/>
          </p:cNvSpPr>
          <p:nvPr/>
        </p:nvSpPr>
        <p:spPr>
          <a:xfrm>
            <a:off x="604434" y="1289124"/>
            <a:ext cx="109831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การบันทึกไฟล์ข้อมูล ใช้คำสั่ง</a:t>
            </a:r>
          </a:p>
          <a:p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File --&gt; Save as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30722" name="Picture 2">
            <a:extLst>
              <a:ext uri="{FF2B5EF4-FFF2-40B4-BE49-F238E27FC236}">
                <a16:creationId xmlns:a16="http://schemas.microsoft.com/office/drawing/2014/main" id="{D2736621-AB60-41F7-B9FA-2A5DDA3BD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351" y="2478280"/>
            <a:ext cx="5383288" cy="4026757"/>
          </a:xfrm>
          <a:prstGeom prst="rect">
            <a:avLst/>
          </a:prstGeom>
          <a:ln w="38100" cap="sq">
            <a:solidFill>
              <a:srgbClr val="FF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4051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795B-A93A-416C-8052-FAF4D90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10.3 ตัวอย่างการสร้างไฟล์ข้อมูลด้วยโปรแกรม </a:t>
            </a:r>
            <a:r>
              <a:rPr lang="en-US" sz="4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SPSS</a:t>
            </a:r>
          </a:p>
        </p:txBody>
      </p:sp>
      <p:sp>
        <p:nvSpPr>
          <p:cNvPr id="7" name="TextBox 3D 1">
            <a:extLst>
              <a:ext uri="{FF2B5EF4-FFF2-40B4-BE49-F238E27FC236}">
                <a16:creationId xmlns:a16="http://schemas.microsoft.com/office/drawing/2014/main" id="{793D8DEF-3B62-4E96-9D4A-0030ACE85CE5}"/>
              </a:ext>
            </a:extLst>
          </p:cNvPr>
          <p:cNvSpPr txBox="1">
            <a:spLocks/>
          </p:cNvSpPr>
          <p:nvPr/>
        </p:nvSpPr>
        <p:spPr>
          <a:xfrm>
            <a:off x="604434" y="1289124"/>
            <a:ext cx="109831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การเปิดไฟล์ข้อมูล ใช้คำสั่ง</a:t>
            </a:r>
          </a:p>
          <a:p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File --&gt; Open --&gt; Data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31746" name="Picture 2">
            <a:extLst>
              <a:ext uri="{FF2B5EF4-FFF2-40B4-BE49-F238E27FC236}">
                <a16:creationId xmlns:a16="http://schemas.microsoft.com/office/drawing/2014/main" id="{AC28B996-C8B2-4FBB-8DF9-4F90BFEBD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048" y="2273012"/>
            <a:ext cx="4972623" cy="4437293"/>
          </a:xfrm>
          <a:prstGeom prst="rect">
            <a:avLst/>
          </a:prstGeom>
          <a:ln w="38100" cap="sq">
            <a:solidFill>
              <a:srgbClr val="FF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407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Thank You</a:t>
            </a:r>
          </a:p>
        </p:txBody>
      </p:sp>
      <p:sp>
        <p:nvSpPr>
          <p:cNvPr id="5" name="Tell Me Text" descr="Select the Tell Me button and type what you want to know.&#10;"/>
          <p:cNvSpPr>
            <a:spLocks noGrp="1"/>
          </p:cNvSpPr>
          <p:nvPr>
            <p:ph sz="half" idx="4294967295"/>
          </p:nvPr>
        </p:nvSpPr>
        <p:spPr>
          <a:xfrm>
            <a:off x="521208" y="2679617"/>
            <a:ext cx="7766738" cy="544904"/>
          </a:xfrm>
        </p:spPr>
        <p:txBody>
          <a:bodyPr>
            <a:noAutofit/>
          </a:bodyPr>
          <a:lstStyle/>
          <a:p>
            <a:pPr marL="0" indent="0">
              <a:lnSpc>
                <a:spcPts val="3600"/>
              </a:lnSpc>
              <a:spcAft>
                <a:spcPts val="0"/>
              </a:spcAft>
              <a:buNone/>
            </a:pPr>
            <a:r>
              <a:rPr lang="th-TH" sz="3600" b="1" dirty="0">
                <a:solidFill>
                  <a:srgbClr val="D2472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จบการนำเสนอ              </a:t>
            </a:r>
            <a:r>
              <a:rPr lang="en-US" sz="3600" b="1" dirty="0">
                <a:solidFill>
                  <a:srgbClr val="D24726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Any Question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2" name="Tell Me Button Close-up" descr="Tell M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81" y="2350333"/>
            <a:ext cx="1269672" cy="118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25881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795B-A93A-416C-8052-FAF4D90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10.1 การสร้างไฟล์ข้อมูลด้วย </a:t>
            </a:r>
            <a:r>
              <a:rPr lang="en-US" sz="4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SPSS</a:t>
            </a:r>
          </a:p>
        </p:txBody>
      </p:sp>
      <p:sp>
        <p:nvSpPr>
          <p:cNvPr id="7" name="TextBox 3D 1">
            <a:extLst>
              <a:ext uri="{FF2B5EF4-FFF2-40B4-BE49-F238E27FC236}">
                <a16:creationId xmlns:a16="http://schemas.microsoft.com/office/drawing/2014/main" id="{793D8DEF-3B62-4E96-9D4A-0030ACE85CE5}"/>
              </a:ext>
            </a:extLst>
          </p:cNvPr>
          <p:cNvSpPr txBox="1">
            <a:spLocks/>
          </p:cNvSpPr>
          <p:nvPr/>
        </p:nvSpPr>
        <p:spPr>
          <a:xfrm>
            <a:off x="750317" y="1391959"/>
            <a:ext cx="108372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เมื่อเปิดโปรแกรม </a:t>
            </a:r>
            <a:r>
              <a:rPr lang="en-US" sz="32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SPSS </a:t>
            </a:r>
            <a:r>
              <a:rPr lang="th-TH" sz="32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ขึ้นมาครั้งแรก จะได้หน้าจอ </a:t>
            </a:r>
            <a:r>
              <a:rPr lang="en-US" sz="32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Untitled – SPSS Data Editor </a:t>
            </a:r>
            <a:r>
              <a:rPr lang="th-TH" sz="32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ประกอบด้วย 2 </a:t>
            </a:r>
            <a:r>
              <a:rPr lang="en-US" sz="32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Tab </a:t>
            </a:r>
            <a:r>
              <a:rPr lang="th-TH" sz="32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ที่อยู่ซ้ายมือด้านล่าง คือ </a:t>
            </a:r>
            <a:r>
              <a:rPr lang="en-US" sz="32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Data View </a:t>
            </a:r>
            <a:r>
              <a:rPr lang="th-TH" sz="32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และ </a:t>
            </a:r>
            <a:r>
              <a:rPr lang="en-US" sz="32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Variable e View</a:t>
            </a:r>
            <a:endParaRPr lang="th-TH" sz="3200" b="1" dirty="0">
              <a:solidFill>
                <a:srgbClr val="00206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8D3935-CBE6-47AE-8609-56B6947CB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698" y="2524262"/>
            <a:ext cx="7762416" cy="4129907"/>
          </a:xfrm>
          <a:prstGeom prst="rect">
            <a:avLst/>
          </a:prstGeom>
          <a:ln w="38100" cap="sq">
            <a:solidFill>
              <a:srgbClr val="FF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069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795B-A93A-416C-8052-FAF4D90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10.2 ขั้นตอนการสร้างไฟล์ข้อมูล</a:t>
            </a:r>
            <a:endParaRPr lang="en-US" sz="44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" name="TextBox 3D 1">
            <a:extLst>
              <a:ext uri="{FF2B5EF4-FFF2-40B4-BE49-F238E27FC236}">
                <a16:creationId xmlns:a16="http://schemas.microsoft.com/office/drawing/2014/main" id="{793D8DEF-3B62-4E96-9D4A-0030ACE85CE5}"/>
              </a:ext>
            </a:extLst>
          </p:cNvPr>
          <p:cNvSpPr txBox="1">
            <a:spLocks/>
          </p:cNvSpPr>
          <p:nvPr/>
        </p:nvSpPr>
        <p:spPr>
          <a:xfrm>
            <a:off x="750317" y="1289124"/>
            <a:ext cx="1083724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การสร้างไฟล์ข้อมูลด้วยโปรแกรม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SPSS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แบ่งออกเป็น 2 ขั้นตอนดังนี้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ขั้นตอนที่ 1 การสร้างไฟล์ข้อมูล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ขั้นตอนที่ 2 การป้อนข้อมูล</a:t>
            </a:r>
          </a:p>
          <a:p>
            <a:pPr algn="thaiDist"/>
            <a:r>
              <a:rPr lang="th-TH" sz="3200" b="1" u="sng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ขั้นตอนที่ 1</a:t>
            </a: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การสร้างไฟล์ข้อมูล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ผู้ใช้ต้องแปลงคำตอบจากแบบสอบถามเป็นตัวแปร โดยที่คำถาม 1 คำถามในแบบสอบถามสร้างเป็นตัวแปรได้อย่างน้อย 1 ตัวแปร โดยใช้หน้าจอ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Data Editor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แล้วคลิกเลือก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Variable View Tab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ซึ่งมีรายละเอียดดังนี้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บรรทัด หมายถึง ตัวแปร 1 ตัวแปร ดังนั้นถ้าแบบสอบถามสามารถสร้างตัวแปรได้ทั้งหมด 15 ตัวแปร หน้าจอ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Variable View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จะต้องมี 15 บรรทัด</a:t>
            </a:r>
          </a:p>
          <a:p>
            <a:pPr algn="thaiDist"/>
            <a:endParaRPr lang="en-US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006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795B-A93A-416C-8052-FAF4D90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10.2 ขั้นตอนการสร้างไฟล์ข้อมูล</a:t>
            </a:r>
            <a:endParaRPr lang="en-US" sz="44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" name="TextBox 3D 1">
            <a:extLst>
              <a:ext uri="{FF2B5EF4-FFF2-40B4-BE49-F238E27FC236}">
                <a16:creationId xmlns:a16="http://schemas.microsoft.com/office/drawing/2014/main" id="{793D8DEF-3B62-4E96-9D4A-0030ACE85CE5}"/>
              </a:ext>
            </a:extLst>
          </p:cNvPr>
          <p:cNvSpPr txBox="1">
            <a:spLocks/>
          </p:cNvSpPr>
          <p:nvPr/>
        </p:nvSpPr>
        <p:spPr>
          <a:xfrm>
            <a:off x="750317" y="1289124"/>
            <a:ext cx="108372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สำหรับตัวแปรแต่ละตัว หรือใน 1 บรรทัด ผู้ใช้ต้องกำหนดสิ่งต่อไปนี้</a:t>
            </a: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- Name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ชื่อตัวแปร</a:t>
            </a: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- Type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ชนิดตัวแปร</a:t>
            </a: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- Width and Decimal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ความกว้างและจำนวนจุทศนิยมของตัวแปร</a:t>
            </a: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- Label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ความหมายของตัวแปร</a:t>
            </a: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- Values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ค่าของตัวแปรกรณีที่แปลงจากข้อมูลเชิงกลุ่มเป็นตัวเลข</a:t>
            </a: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- Missing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รหัสสำหรับค่าสูญหาย หรือกรณีที่ผู้ตอบไม่ตอบคำถามนั้น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Column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การกำหนดความกว้างของ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Column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หน้าจอ โดยจัดให้ชิดซ้าย ขวา หรือ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                      อยู่กลาง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Column</a:t>
            </a:r>
            <a:endParaRPr lang="en-US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090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795B-A93A-416C-8052-FAF4D90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10.2 ขั้นตอนการสร้างไฟล์ข้อมูล</a:t>
            </a:r>
            <a:endParaRPr lang="en-US" sz="44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" name="TextBox 3D 1">
            <a:extLst>
              <a:ext uri="{FF2B5EF4-FFF2-40B4-BE49-F238E27FC236}">
                <a16:creationId xmlns:a16="http://schemas.microsoft.com/office/drawing/2014/main" id="{793D8DEF-3B62-4E96-9D4A-0030ACE85CE5}"/>
              </a:ext>
            </a:extLst>
          </p:cNvPr>
          <p:cNvSpPr txBox="1">
            <a:spLocks/>
          </p:cNvSpPr>
          <p:nvPr/>
        </p:nvSpPr>
        <p:spPr>
          <a:xfrm>
            <a:off x="750317" y="1289124"/>
            <a:ext cx="108372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Ailing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  การกำหนดตำแหน่งของชนิดของ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สเกล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ของข้อมูล  ซึ่งในโปรแกรม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SPSS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แบ่งออกเป็น 3 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สเกล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คือ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Nominal, Ordinal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Scale (Interval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Ratio)</a:t>
            </a:r>
            <a:endParaRPr lang="en-US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D7C2FA8-9D3C-47F9-A555-63CB4FC03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783" y="2459075"/>
            <a:ext cx="6778645" cy="3623638"/>
          </a:xfrm>
          <a:prstGeom prst="rect">
            <a:avLst/>
          </a:prstGeom>
          <a:ln w="38100" cap="sq">
            <a:solidFill>
              <a:srgbClr val="FF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78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795B-A93A-416C-8052-FAF4D90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10.2 ขั้นตอนการสร้างไฟล์ข้อมูล</a:t>
            </a:r>
            <a:endParaRPr lang="en-US" sz="44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" name="TextBox 3D 1">
            <a:extLst>
              <a:ext uri="{FF2B5EF4-FFF2-40B4-BE49-F238E27FC236}">
                <a16:creationId xmlns:a16="http://schemas.microsoft.com/office/drawing/2014/main" id="{793D8DEF-3B62-4E96-9D4A-0030ACE85CE5}"/>
              </a:ext>
            </a:extLst>
          </p:cNvPr>
          <p:cNvSpPr txBox="1">
            <a:spLocks/>
          </p:cNvSpPr>
          <p:nvPr/>
        </p:nvSpPr>
        <p:spPr>
          <a:xfrm>
            <a:off x="750317" y="1289124"/>
            <a:ext cx="1083724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การตั้งชื่อตัวแปร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Name)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ใน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Column name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ผู้ใช้ต้องกำหนดชื่อตัวแปรและควรตั้งชื่อตัวแปรให้สอดคล้องกับความหมายของค่าตัวแปรนั้น เช่น อายุ ควรตั้งชื่อตัวแปรเป็น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Age</a:t>
            </a: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กฎการตั้งชื่อตัวแปรของโปรแกรม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SPSS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- ความยาวของชื่อตัวแปรต้องไม่เกิน 64 ตัว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- ชื่อตัวแปรต้องเริ่มต้นด้วยอักษรเท่านั้น ส่วนตัวอื่น ๆ อาจเป็นตัวอักษา ตัวเลข จุด หรือ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สัญ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ลักณ์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  พิเศษ เช่น @ ,#,_ (ขีดล่าง) หรือ 5 ก็ได้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- ชื่อตัวแปรต้องไม่จบด้วยจุด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- ห้ามใช้สัญลักษณ์ต่อไปนี้ คือ !?’*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- ชื่อตัวแปรในไฟ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ลื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เดียวกันต้องไม่ซ้ำกัน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- ตัวอักษรใหญ่หรือเล็ก ถือว่าเป็นตัวเดียวกัน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- ห้ามตั้งชื่อ ต่อไปนี้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All  NE  TO  LE  LT  BY  OR  GT  AND  NOT  GE  WITH</a:t>
            </a:r>
          </a:p>
        </p:txBody>
      </p:sp>
    </p:spTree>
    <p:extLst>
      <p:ext uri="{BB962C8B-B14F-4D97-AF65-F5344CB8AC3E}">
        <p14:creationId xmlns:p14="http://schemas.microsoft.com/office/powerpoint/2010/main" val="97619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795B-A93A-416C-8052-FAF4D90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10.2 ขั้นตอนการสร้างไฟล์ข้อมูล</a:t>
            </a:r>
            <a:endParaRPr lang="en-US" sz="44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" name="TextBox 3D 1">
            <a:extLst>
              <a:ext uri="{FF2B5EF4-FFF2-40B4-BE49-F238E27FC236}">
                <a16:creationId xmlns:a16="http://schemas.microsoft.com/office/drawing/2014/main" id="{793D8DEF-3B62-4E96-9D4A-0030ACE85CE5}"/>
              </a:ext>
            </a:extLst>
          </p:cNvPr>
          <p:cNvSpPr txBox="1">
            <a:spLocks/>
          </p:cNvSpPr>
          <p:nvPr/>
        </p:nvSpPr>
        <p:spPr>
          <a:xfrm>
            <a:off x="750317" y="1289124"/>
            <a:ext cx="1083724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5. ชนิดของตัวแปรเมื่อคลิกที่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Column Type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จะปรากฏชนิดของตัวแปรให้เลือก</a:t>
            </a: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en-US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4BAC82F-8F2D-4267-8B9C-19DD9E678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766" y="2043176"/>
            <a:ext cx="7793688" cy="4189583"/>
          </a:xfrm>
          <a:prstGeom prst="rect">
            <a:avLst/>
          </a:prstGeom>
          <a:ln w="38100" cap="sq">
            <a:solidFill>
              <a:srgbClr val="FF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793752"/>
      </p:ext>
    </p:extLst>
  </p:cSld>
  <p:clrMapOvr>
    <a:masterClrMapping/>
  </p:clrMapOvr>
</p:sld>
</file>

<file path=ppt/theme/theme1.xml><?xml version="1.0" encoding="utf-8"?>
<a:theme xmlns:a="http://schemas.openxmlformats.org/drawingml/2006/main" name="Get Started with 3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marL="0" indent="0" algn="l">
          <a:lnSpc>
            <a:spcPts val="1800"/>
          </a:lnSpc>
          <a:spcAft>
            <a:spcPts val="600"/>
          </a:spcAft>
          <a:buNone/>
          <a:defRPr sz="1200" dirty="0" smtClean="0">
            <a:solidFill>
              <a:prstClr val="black">
                <a:lumMod val="75000"/>
                <a:lumOff val="25000"/>
              </a:prstClr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F16411177_Bring your presentations to life with 3D_AAS_v3" id="{16D6C460-65F3-4DF8-AE87-56541C30C8AE}" vid="{B7832409-F369-484D-AD9D-1F570206E6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126FF7-C1F4-4C68-B9E0-A1BEBFA97A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774A73-0280-47B7-9E46-5069D2220801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16c05727-aa75-4e4a-9b5f-8a80a1165891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06286C1-23B0-486D-BA90-391FEFBD89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Bring your presentations to life with 3D</Template>
  <TotalTime>0</TotalTime>
  <Words>2894</Words>
  <Application>Microsoft Office PowerPoint</Application>
  <PresentationFormat>Widescreen</PresentationFormat>
  <Paragraphs>242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Segoe UI</vt:lpstr>
      <vt:lpstr>Segoe UI Light</vt:lpstr>
      <vt:lpstr>SP SUAN DUSIT</vt:lpstr>
      <vt:lpstr>Get Started with 3D</vt:lpstr>
      <vt:lpstr>วิชา โปรแกรมสำเร็จรูปทางสถิติ        (2204-2109)</vt:lpstr>
      <vt:lpstr>บทนำ</vt:lpstr>
      <vt:lpstr>10.1 การสร้างไฟล์ข้อมูลด้วย SPSS</vt:lpstr>
      <vt:lpstr>10.1 การสร้างไฟล์ข้อมูลด้วย SPSS</vt:lpstr>
      <vt:lpstr>10.2 ขั้นตอนการสร้างไฟล์ข้อมูล</vt:lpstr>
      <vt:lpstr>10.2 ขั้นตอนการสร้างไฟล์ข้อมูล</vt:lpstr>
      <vt:lpstr>10.2 ขั้นตอนการสร้างไฟล์ข้อมูล</vt:lpstr>
      <vt:lpstr>10.2 ขั้นตอนการสร้างไฟล์ข้อมูล</vt:lpstr>
      <vt:lpstr>10.2 ขั้นตอนการสร้างไฟล์ข้อมูล</vt:lpstr>
      <vt:lpstr>10.2 ขั้นตอนการสร้างไฟล์ข้อมูล</vt:lpstr>
      <vt:lpstr>10.2 ขั้นตอนการสร้างไฟล์ข้อมูล</vt:lpstr>
      <vt:lpstr>10.2 ขั้นตอนการสร้างไฟล์ข้อมูล</vt:lpstr>
      <vt:lpstr>10.2 ขั้นตอนการสร้างไฟล์ข้อมูล</vt:lpstr>
      <vt:lpstr>10.2 ขั้นตอนการสร้างไฟล์ข้อมูล</vt:lpstr>
      <vt:lpstr>10.2 ขั้นตอนการสร้างไฟล์ข้อมูล</vt:lpstr>
      <vt:lpstr>10.2 ขั้นตอนการสร้างไฟล์ข้อมูล</vt:lpstr>
      <vt:lpstr>10.2 ขั้นตอนการสร้างไฟล์ข้อมูล</vt:lpstr>
      <vt:lpstr>10.2 ขั้นตอนการสร้างไฟล์ข้อมูล</vt:lpstr>
      <vt:lpstr>10.2 ขั้นตอนการสร้างไฟล์ข้อมูล</vt:lpstr>
      <vt:lpstr>10.2 ขั้นตอนการสร้างไฟล์ข้อมูล</vt:lpstr>
      <vt:lpstr>10.2 ขั้นตอนการสร้างไฟล์ข้อมูล</vt:lpstr>
      <vt:lpstr>10.2 ขั้นตอนการสร้างไฟล์ข้อมูล</vt:lpstr>
      <vt:lpstr>10.2 ขั้นตอนการสร้างไฟล์ข้อมูล</vt:lpstr>
      <vt:lpstr>10.2 ขั้นตอนการสร้างไฟล์ข้อมูล</vt:lpstr>
      <vt:lpstr>10.2 ขั้นตอนการสร้างไฟล์ข้อมูล</vt:lpstr>
      <vt:lpstr>10.3 ตัวอย่างการสร้างไฟล์ข้อมูลด้วยโปรแกรม SPSS</vt:lpstr>
      <vt:lpstr>10.3 ตัวอย่างการสร้างไฟล์ข้อมูลด้วยโปรแกรม SPSS</vt:lpstr>
      <vt:lpstr>10.3 ตัวอย่างการสร้างไฟล์ข้อมูลด้วยโปรแกรม SPSS</vt:lpstr>
      <vt:lpstr>10.3 ตัวอย่างการสร้างไฟล์ข้อมูลด้วยโปรแกรม SPSS</vt:lpstr>
      <vt:lpstr>10.3 ตัวอย่างการสร้างไฟล์ข้อมูลด้วยโปรแกรม SPSS</vt:lpstr>
      <vt:lpstr>10.3 ตัวอย่างการสร้างไฟล์ข้อมูลด้วยโปรแกรม SPSS</vt:lpstr>
      <vt:lpstr>10.3 ตัวอย่างการสร้างไฟล์ข้อมูลด้วยโปรแกรม SPSS</vt:lpstr>
      <vt:lpstr>10.3 ตัวอย่างการสร้างไฟล์ข้อมูลด้วยโปรแกรม SPSS</vt:lpstr>
      <vt:lpstr>10.3 ตัวอย่างการสร้างไฟล์ข้อมูลด้วยโปรแกรม SPSS</vt:lpstr>
      <vt:lpstr>10.3 ตัวอย่างการสร้างไฟล์ข้อมูลด้วยโปรแกรม SPSS</vt:lpstr>
      <vt:lpstr>10.3 ตัวอย่างการสร้างไฟล์ข้อมูลด้วยโปรแกรม SPSS</vt:lpstr>
      <vt:lpstr>10.3 ตัวอย่างการสร้างไฟล์ข้อมูลด้วยโปรแกรม SPSS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2019-10-22T02:42:41Z</dcterms:created>
  <dcterms:modified xsi:type="dcterms:W3CDTF">2021-02-14T15:06:41Z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